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7" r:id="rId4"/>
    <p:sldId id="268" r:id="rId5"/>
    <p:sldId id="269" r:id="rId6"/>
    <p:sldId id="271" r:id="rId7"/>
    <p:sldId id="261" r:id="rId8"/>
    <p:sldId id="265" r:id="rId9"/>
    <p:sldId id="264" r:id="rId10"/>
    <p:sldId id="27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FF549-27DA-4F10-A43F-3E3CAF6A1AB3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66F317-6307-4D58-B659-1C283E452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406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6F317-6307-4D58-B659-1C283E45227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947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E04E-CD3B-456C-8F6C-3A8964E640E6}" type="datetime1">
              <a:rPr lang="en-US" smtClean="0"/>
              <a:t>10/25/2016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27, 2016  |  SAE Aero Micro Class  |  Team 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7A61-27D8-4A99-9CA6-EB98D201A37A}" type="datetime1">
              <a:rPr lang="en-US" smtClean="0"/>
              <a:t>10/25/2016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27, 2016  |  SAE Aero Micro Class  |  Team 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41938-BD9F-49E2-8048-F7C2FDB5813E}" type="datetime1">
              <a:rPr lang="en-US" smtClean="0"/>
              <a:t>10/25/2016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27, 2016  |  SAE Aero Micro Class  |  Team 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DBA22-3E6B-4286-9E81-3FAEE01EF80B}" type="datetime1">
              <a:rPr lang="en-US" smtClean="0"/>
              <a:t>10/25/2016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27, 2016  |  SAE Aero Micro Class  |  Team 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F242A-A5C5-45FA-A602-911FDB5F7D51}" type="datetime1">
              <a:rPr lang="en-US" smtClean="0"/>
              <a:t>10/25/2016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27, 2016  |  SAE Aero Micro Class  |  Team 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E9E4F-7918-4E3F-B6FA-41CC3F2E3381}" type="datetime1">
              <a:rPr lang="en-US" smtClean="0"/>
              <a:t>10/25/2016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27, 2016  |  SAE Aero Micro Class  |  Team 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7D13-E789-4E4F-ACB2-BF449858A3D2}" type="datetime1">
              <a:rPr lang="en-US" smtClean="0"/>
              <a:t>10/25/2016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27, 2016  |  SAE Aero Micro Class  |  Team 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ACDE-5B7E-409E-88DD-F4E0F2ED88B7}" type="datetime1">
              <a:rPr lang="en-US" smtClean="0"/>
              <a:t>10/25/2016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27, 2016  |  SAE Aero Micro Class  |  Team 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1AC9D-C4C8-46C3-8C6D-4A3CD8C44386}" type="datetime1">
              <a:rPr lang="en-US" smtClean="0"/>
              <a:t>10/25/2016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27, 2016  |  SAE Aero Micro Class  |  Team 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9026-7EBB-401D-92C5-BAABB54CCB81}" type="datetime1">
              <a:rPr lang="en-US" smtClean="0"/>
              <a:t>10/25/2016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27, 2016  |  SAE Aero Micro Class  |  Team 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49E58-5502-4D96-B2D5-913224F6AEA4}" type="datetime1">
              <a:rPr lang="en-US" smtClean="0"/>
              <a:t>10/25/2016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27, 2016  |  SAE Aero Micro Class  |  Team 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BB47-484A-440B-914C-D56EC07CC82A}" type="datetime1">
              <a:rPr lang="en-US" smtClean="0"/>
              <a:t>10/25/2016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27, 2016  |  SAE Aero Micro Class  |  Team 18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A10D4-5D0A-405F-942E-EA20E55AD969}" type="datetime1">
              <a:rPr lang="en-US" smtClean="0"/>
              <a:t>10/25/2016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27, 2016  |  SAE Aero Micro Class  |  Team 18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67FF5-797E-4E22-877F-1DCA66CE96B5}" type="datetime1">
              <a:rPr lang="en-US" smtClean="0"/>
              <a:t>10/25/2016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27, 2016  |  SAE Aero Micro Class  |  Team 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B85F-6F28-43BD-A4F5-2EDA3F585951}" type="datetime1">
              <a:rPr lang="en-US" smtClean="0"/>
              <a:t>10/25/2016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27, 2016  |  SAE Aero Micro Class  |  Team 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D8041-2549-45C6-8DCE-99DBBFA3C959}" type="datetime1">
              <a:rPr lang="en-US" smtClean="0"/>
              <a:t>10/25/2016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27, 2016  |  SAE Aero Micro Class  |  Team 18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B1483-2ACE-4C51-8906-80285B85AC13}" type="datetime1">
              <a:rPr lang="en-US" smtClean="0"/>
              <a:t>10/25/2016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27, 2016  |  SAE Aero Micro Class  |  Team 18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923DD26-88CF-4B65-8838-F00FEC34A7F0}" type="datetime1">
              <a:rPr lang="en-US" smtClean="0"/>
              <a:t>10/25/2016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en-US" smtClean="0"/>
              <a:t>September 27, 2016  |  SAE Aero Micro Class  |  Team 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darville.edu/Offices/Public-Relations/CampusNews/2011/Aero-Design-Competition.asp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1" y="685800"/>
            <a:ext cx="8369637" cy="109148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Sae – aero micro capstone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5399" y="2418477"/>
            <a:ext cx="634928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Yaqoub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Almounes – Budget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Liason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John Cowan – Website Developer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Josh Gomez – Project Manager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Mohammad Qasem – Document Manager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Michael Medulla – Client Contact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main-logo.png (566×350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0055" y="2418477"/>
            <a:ext cx="5323376" cy="3291840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rnd">
            <a:solidFill>
              <a:schemeClr val="bg1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73395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091" y="327455"/>
            <a:ext cx="7687055" cy="908917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September 27, 2016  |  SAE Aero Micro Class  |  Team 18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10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25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091" y="327455"/>
            <a:ext cx="9181005" cy="908917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Description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September 27, 2016  |  SAE Aero Micro Class  |  Team 18 | Mohammad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49755" y="6172200"/>
            <a:ext cx="1142245" cy="669925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2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7998" y="1236372"/>
            <a:ext cx="6096000" cy="4678204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holds annual Collegiate Aero Design competition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Universities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around the world showcase aircraft designs of various sizes to convey use of resources and efficient design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required to design a radio controlled aircraft  which carries the highest payload fraction possible, while maintaining lowest empty weight possible.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Judges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score each design based on written report, oral presentation, flight results.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 descr="http://www.cedarville.edu/~/media/Images/PhotoGallery/Campus-News-Aero-Design-2011/Aero_Design_2011_galler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085" y="2132772"/>
            <a:ext cx="4334740" cy="3273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837710" y="5535557"/>
            <a:ext cx="47831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Figure 1:  Cedarville SAE Aero Design Team[1]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7146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091" y="327455"/>
            <a:ext cx="9181005" cy="908917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Designs Considered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September 27, 2016  |  SAE Aero Micro Class  |  Team 18 | Michael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49755" y="6172200"/>
            <a:ext cx="1142245" cy="669925"/>
          </a:xfrm>
        </p:spPr>
        <p:txBody>
          <a:bodyPr/>
          <a:lstStyle/>
          <a:p>
            <a:r>
              <a:rPr lang="en-US" sz="2800" dirty="0">
                <a:solidFill>
                  <a:schemeClr val="tx1"/>
                </a:solidFill>
              </a:rPr>
              <a:t>3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864001"/>
              </p:ext>
            </p:extLst>
          </p:nvPr>
        </p:nvGraphicFramePr>
        <p:xfrm>
          <a:off x="697089" y="1236374"/>
          <a:ext cx="10248413" cy="4657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4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2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31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2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40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405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34442">
                <a:tc>
                  <a:txBody>
                    <a:bodyPr/>
                    <a:lstStyle/>
                    <a:p>
                      <a:r>
                        <a:rPr lang="en-US" dirty="0" smtClean="0"/>
                        <a:t>Concept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Airfoil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Material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Propeller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Body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442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Normal/ Flat bottom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Single Brushless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Prop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Carbon Fiber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4442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Flaps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Normal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Twin Brushless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n-US" baseline="0" dirty="0" smtClean="0"/>
                        <a:t> Prop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Square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4442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Expandable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Straight</a:t>
                      </a:r>
                      <a:r>
                        <a:rPr lang="en-US" baseline="0" dirty="0" smtClean="0"/>
                        <a:t> Flat bottom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Monokote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Single Brushless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Prop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Carbon Fiber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4442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Delta Wing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Straight</a:t>
                      </a:r>
                      <a:r>
                        <a:rPr lang="en-US" baseline="0" dirty="0" smtClean="0"/>
                        <a:t> Flat Bottom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Balsa Wood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Twin Brushless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 Prop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Square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4442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Biplane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Clark Y-14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Single Brushless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 Prop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Carbon Fiber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69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091" y="327455"/>
            <a:ext cx="9181005" cy="908917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Designs Considered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September 27, 2016  |  SAE Aero Micro Class  |  Team 18 | </a:t>
            </a:r>
            <a:r>
              <a:rPr lang="en-US" sz="1400" dirty="0" err="1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Yaqoub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49755" y="6172200"/>
            <a:ext cx="1142245" cy="669925"/>
          </a:xfrm>
        </p:spPr>
        <p:txBody>
          <a:bodyPr/>
          <a:lstStyle/>
          <a:p>
            <a:r>
              <a:rPr lang="en-US" sz="2800" dirty="0">
                <a:solidFill>
                  <a:schemeClr val="tx1"/>
                </a:solidFill>
              </a:rPr>
              <a:t>4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535"/>
              </p:ext>
            </p:extLst>
          </p:nvPr>
        </p:nvGraphicFramePr>
        <p:xfrm>
          <a:off x="697091" y="1374759"/>
          <a:ext cx="10821618" cy="4133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69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77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7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3918">
                <a:tc>
                  <a:txBody>
                    <a:bodyPr/>
                    <a:lstStyle/>
                    <a:p>
                      <a:r>
                        <a:rPr lang="en-US" dirty="0" smtClean="0"/>
                        <a:t>Concept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Advantages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Disadvantages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918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-Greater Lift/</a:t>
                      </a:r>
                      <a:r>
                        <a:rPr lang="en-US" baseline="0" dirty="0" smtClean="0"/>
                        <a:t> Stability</a:t>
                      </a:r>
                    </a:p>
                    <a:p>
                      <a:r>
                        <a:rPr lang="en-US" baseline="0" dirty="0" smtClean="0"/>
                        <a:t>Lightest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-Flexible</a:t>
                      </a:r>
                    </a:p>
                    <a:p>
                      <a:r>
                        <a:rPr lang="en-US" dirty="0" smtClean="0"/>
                        <a:t>-Low</a:t>
                      </a:r>
                      <a:r>
                        <a:rPr lang="en-US" baseline="0" dirty="0" smtClean="0"/>
                        <a:t> Power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3918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-Greater Lift when deployed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-Must be deployed</a:t>
                      </a:r>
                      <a:r>
                        <a:rPr lang="en-US" baseline="0" dirty="0" smtClean="0"/>
                        <a:t> for extra lift</a:t>
                      </a:r>
                    </a:p>
                    <a:p>
                      <a:r>
                        <a:rPr lang="en-US" baseline="0" dirty="0" smtClean="0"/>
                        <a:t>-Square body not aerodynamic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918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-Fits</a:t>
                      </a:r>
                      <a:r>
                        <a:rPr lang="en-US" baseline="0" dirty="0" smtClean="0"/>
                        <a:t> size constraint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-Can</a:t>
                      </a:r>
                      <a:r>
                        <a:rPr lang="en-US" baseline="0" dirty="0" smtClean="0"/>
                        <a:t> collapse</a:t>
                      </a:r>
                    </a:p>
                    <a:p>
                      <a:r>
                        <a:rPr lang="en-US" baseline="0" dirty="0" smtClean="0"/>
                        <a:t>-Possibly too light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3918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-High speed</a:t>
                      </a:r>
                    </a:p>
                    <a:p>
                      <a:r>
                        <a:rPr lang="en-US" baseline="0" dirty="0" smtClean="0"/>
                        <a:t>-Twin motors provide more thrust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-May not fit</a:t>
                      </a:r>
                      <a:r>
                        <a:rPr lang="en-US" baseline="0" dirty="0" smtClean="0"/>
                        <a:t> size constraint</a:t>
                      </a:r>
                    </a:p>
                    <a:p>
                      <a:r>
                        <a:rPr lang="en-US" baseline="0" dirty="0" smtClean="0"/>
                        <a:t>-Heavy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3918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-Stable</a:t>
                      </a:r>
                    </a:p>
                    <a:p>
                      <a:r>
                        <a:rPr lang="en-US" dirty="0" smtClean="0"/>
                        <a:t>-High lift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-Greater drag</a:t>
                      </a:r>
                    </a:p>
                    <a:p>
                      <a:r>
                        <a:rPr lang="en-US" dirty="0" smtClean="0"/>
                        <a:t>-Heavy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230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091" y="327455"/>
            <a:ext cx="9181005" cy="908917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 Selection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September 27, 2016  |  SAE Aero Micro Class  |  Team 18 | John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49755" y="6172200"/>
            <a:ext cx="1142245" cy="669925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5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7091" y="1119116"/>
            <a:ext cx="803853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Delta Wing and Biplane eliminated based on disadvantages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Twin Brushless Motor and square body are too heavy and create more drag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Monokote viable, but creates more weight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Flaps control angle of attack. Allows for optimal lift.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High wing creates more lift due to placement and glides well if motor fails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Carbon fiber body is lighter than the square body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Foam is light and durable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Final Selection:  Concept 1</a:t>
            </a:r>
            <a:endParaRPr lang="en-US" sz="16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449721"/>
              </p:ext>
            </p:extLst>
          </p:nvPr>
        </p:nvGraphicFramePr>
        <p:xfrm>
          <a:off x="697091" y="4982223"/>
          <a:ext cx="9770742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84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84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84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8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84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284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14205"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r>
                        <a:rPr lang="en-US" baseline="0" dirty="0" smtClean="0"/>
                        <a:t> Wing/Flaps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Flat Bottom Airfoil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Foam Material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Single Brushless</a:t>
                      </a:r>
                      <a:r>
                        <a:rPr lang="en-US" baseline="0" dirty="0" smtClean="0"/>
                        <a:t> Motor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n-US" baseline="0" dirty="0" smtClean="0"/>
                        <a:t> Blade Propeller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Carbon Fiber Body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359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091" y="327455"/>
            <a:ext cx="9181005" cy="908917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Designs Selection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September 27, 2016  |  SAE Aero Micro Class  |  Team 18 | Michael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49755" y="6172200"/>
            <a:ext cx="1142245" cy="669925"/>
          </a:xfrm>
        </p:spPr>
        <p:txBody>
          <a:bodyPr/>
          <a:lstStyle/>
          <a:p>
            <a:r>
              <a:rPr lang="en-US" sz="2800" dirty="0">
                <a:solidFill>
                  <a:schemeClr val="tx1"/>
                </a:solidFill>
              </a:rPr>
              <a:t>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254277"/>
              </p:ext>
            </p:extLst>
          </p:nvPr>
        </p:nvGraphicFramePr>
        <p:xfrm>
          <a:off x="697091" y="1115451"/>
          <a:ext cx="8127999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Weighting (</a:t>
                      </a:r>
                      <a:r>
                        <a:rPr lang="en-US" baseline="0" dirty="0" smtClean="0"/>
                        <a:t>1 most important, 5 least important)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Rating for design</a:t>
                      </a:r>
                      <a:r>
                        <a:rPr lang="en-US" baseline="0" dirty="0" smtClean="0"/>
                        <a:t> selected (1-10, 10 is best)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Safety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High Payload Fraction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Durable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Lightweight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Maximum Lift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Payload</a:t>
                      </a:r>
                      <a:r>
                        <a:rPr lang="en-US" baseline="0" dirty="0" smtClean="0"/>
                        <a:t> Bay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257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091" y="327455"/>
            <a:ext cx="7687055" cy="908917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Schedule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953" y="1236372"/>
            <a:ext cx="11559192" cy="4031088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September 27, 2016  |  SAE Aero Micro Class  |  Team 18 | Josh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049755" y="6172200"/>
            <a:ext cx="1142245" cy="669925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7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71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091" y="327455"/>
            <a:ext cx="7687055" cy="908917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budget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September 27, 2016  |  SAE Aero Micro Class  |  Team 18 | Josh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049755" y="6172200"/>
            <a:ext cx="1142245" cy="669925"/>
          </a:xfrm>
        </p:spPr>
        <p:txBody>
          <a:bodyPr/>
          <a:lstStyle/>
          <a:p>
            <a:fld id="{D57F1E4F-1CFF-5643-939E-217C01CDF565}" type="slidenum">
              <a:rPr lang="en-US" sz="2800" smtClean="0">
                <a:solidFill>
                  <a:schemeClr val="tx1"/>
                </a:solidFill>
              </a:rPr>
              <a:pPr/>
              <a:t>8</a:t>
            </a:fld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17361"/>
              </p:ext>
            </p:extLst>
          </p:nvPr>
        </p:nvGraphicFramePr>
        <p:xfrm>
          <a:off x="574262" y="990713"/>
          <a:ext cx="8127999" cy="48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66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Quantity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Price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50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Registration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r>
                        <a:rPr lang="en-US" sz="1200" baseline="0" dirty="0" smtClean="0"/>
                        <a:t> Time payment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$1,000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50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ESC</a:t>
                      </a:r>
                      <a:r>
                        <a:rPr lang="en-US" sz="1200" baseline="0" dirty="0" smtClean="0"/>
                        <a:t> Controller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$20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50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Brushless</a:t>
                      </a:r>
                      <a:r>
                        <a:rPr lang="en-US" sz="1200" baseline="0" dirty="0" smtClean="0"/>
                        <a:t> Motor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$25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50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Foam</a:t>
                      </a:r>
                      <a:r>
                        <a:rPr lang="en-US" sz="1200" baseline="0" dirty="0" smtClean="0"/>
                        <a:t> Sheet (4x8)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$15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50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Carbon Fiber Rods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$15 x 2 = $30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50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Carbon</a:t>
                      </a:r>
                      <a:r>
                        <a:rPr lang="en-US" sz="1200" baseline="0" dirty="0" smtClean="0"/>
                        <a:t> Fiber Tube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$15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050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Servos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$5</a:t>
                      </a:r>
                      <a:r>
                        <a:rPr lang="en-US" sz="1200" baseline="0" dirty="0" smtClean="0"/>
                        <a:t> x 4 = $20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050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Prop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$5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050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Cables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$2</a:t>
                      </a:r>
                      <a:r>
                        <a:rPr lang="en-US" sz="1200" baseline="0" dirty="0" smtClean="0"/>
                        <a:t> x 4 = $8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050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Pushrods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$2</a:t>
                      </a:r>
                      <a:r>
                        <a:rPr lang="en-US" sz="1200" baseline="0" dirty="0" smtClean="0"/>
                        <a:t> x 4 = $8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050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Transmitter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$150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050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Set</a:t>
                      </a:r>
                      <a:r>
                        <a:rPr lang="en-US" sz="1200" baseline="0" dirty="0" smtClean="0"/>
                        <a:t> of Hinges (15)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$4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050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Control</a:t>
                      </a:r>
                      <a:r>
                        <a:rPr lang="en-US" sz="1200" baseline="0" dirty="0" smtClean="0"/>
                        <a:t> Horns Set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$5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050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Firewall/ Engine</a:t>
                      </a:r>
                      <a:r>
                        <a:rPr lang="en-US" sz="1200" baseline="0" dirty="0" smtClean="0"/>
                        <a:t> Mount</a:t>
                      </a:r>
                      <a:r>
                        <a:rPr lang="en-US" sz="1200" dirty="0" smtClean="0"/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$5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050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Miscellaneous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TBD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$20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0505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Total Spent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$1,330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328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091" y="327455"/>
            <a:ext cx="7687055" cy="908917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4212" y="1236372"/>
            <a:ext cx="8139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[1] “Aero Design Team Soars to Success at Competition” </a:t>
            </a:r>
            <a:r>
              <a:rPr lang="en-US" i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Cedarville </a:t>
            </a:r>
            <a:r>
              <a:rPr lang="en-US" i="1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University,c</a:t>
            </a:r>
            <a:r>
              <a:rPr lang="en-US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 2011 [Online] Available: </a:t>
            </a:r>
            <a:r>
              <a:rPr lang="en-US" dirty="0">
                <a:latin typeface="Calibri" panose="020F0502020204030204" pitchFamily="34" charset="0"/>
                <a:hlinkClick r:id="rId2"/>
              </a:rPr>
              <a:t>http://</a:t>
            </a:r>
            <a:r>
              <a:rPr lang="en-US" dirty="0" smtClean="0">
                <a:latin typeface="Calibri" panose="020F0502020204030204" pitchFamily="34" charset="0"/>
                <a:hlinkClick r:id="rId2"/>
              </a:rPr>
              <a:t>www.cedarville.edu/Offices/Public-Relations/CampusNews/2011/Aero-Design-Competition.aspx</a:t>
            </a:r>
            <a:endParaRPr lang="en-US" dirty="0" smtClean="0">
              <a:latin typeface="Calibri" panose="020F0502020204030204" pitchFamily="34" charset="0"/>
            </a:endParaRPr>
          </a:p>
          <a:p>
            <a:endParaRPr lang="en-US" dirty="0" smtClean="0">
              <a:latin typeface="Calibri" panose="020F050202020403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September 27, 2016  |  SAE Aero Micro Class  |  Team 18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</p:spPr>
        <p:txBody>
          <a:bodyPr/>
          <a:lstStyle/>
          <a:p>
            <a:r>
              <a:rPr lang="en-US" sz="2800" dirty="0">
                <a:solidFill>
                  <a:schemeClr val="tx1"/>
                </a:solidFill>
              </a:rPr>
              <a:t>9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80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2733</TotalTime>
  <Words>656</Words>
  <Application>Microsoft Office PowerPoint</Application>
  <PresentationFormat>Widescreen</PresentationFormat>
  <Paragraphs>202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 3</vt:lpstr>
      <vt:lpstr>Slice</vt:lpstr>
      <vt:lpstr>Sae – aero micro capstone</vt:lpstr>
      <vt:lpstr>Project Description</vt:lpstr>
      <vt:lpstr>Designs Considered</vt:lpstr>
      <vt:lpstr>Designs Considered</vt:lpstr>
      <vt:lpstr>Design Selection</vt:lpstr>
      <vt:lpstr>Designs Selection</vt:lpstr>
      <vt:lpstr>Schedule</vt:lpstr>
      <vt:lpstr>budget</vt:lpstr>
      <vt:lpstr>References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Description</dc:title>
  <dc:creator>Microsoft account</dc:creator>
  <cp:lastModifiedBy>NAU Student</cp:lastModifiedBy>
  <cp:revision>39</cp:revision>
  <dcterms:created xsi:type="dcterms:W3CDTF">2016-09-23T07:24:45Z</dcterms:created>
  <dcterms:modified xsi:type="dcterms:W3CDTF">2016-10-25T17:58:43Z</dcterms:modified>
</cp:coreProperties>
</file>